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448" r:id="rId5"/>
    <p:sldId id="256" r:id="rId6"/>
    <p:sldId id="2462" r:id="rId7"/>
    <p:sldId id="259" r:id="rId8"/>
    <p:sldId id="257" r:id="rId9"/>
    <p:sldId id="258" r:id="rId10"/>
    <p:sldId id="2451" r:id="rId11"/>
    <p:sldId id="2468" r:id="rId12"/>
    <p:sldId id="2450" r:id="rId13"/>
    <p:sldId id="2463" r:id="rId14"/>
    <p:sldId id="2457" r:id="rId15"/>
    <p:sldId id="2470" r:id="rId16"/>
    <p:sldId id="2465" r:id="rId17"/>
    <p:sldId id="2464" r:id="rId18"/>
    <p:sldId id="2466" r:id="rId19"/>
    <p:sldId id="24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AB1EF-05BE-4EAC-AE08-E2F2BB8104A1}" v="5" dt="2024-02-23T00:36:35.538"/>
  </p1510:revLst>
</p1510:revInfo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5033" autoAdjust="0"/>
  </p:normalViewPr>
  <p:slideViewPr>
    <p:cSldViewPr snapToGrid="0">
      <p:cViewPr varScale="1">
        <p:scale>
          <a:sx n="101" d="100"/>
          <a:sy n="101" d="100"/>
        </p:scale>
        <p:origin x="864" y="11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 Cheng-Fung" userId="be7fdb39-deda-4ba6-9d8c-b82afa2813e7" providerId="ADAL" clId="{8F2AB1EF-05BE-4EAC-AE08-E2F2BB8104A1}"/>
    <pc:docChg chg="undo custSel modSld">
      <pc:chgData name="Kenny Cheng-Fung" userId="be7fdb39-deda-4ba6-9d8c-b82afa2813e7" providerId="ADAL" clId="{8F2AB1EF-05BE-4EAC-AE08-E2F2BB8104A1}" dt="2024-02-23T00:37:09.625" v="410" actId="18131"/>
      <pc:docMkLst>
        <pc:docMk/>
      </pc:docMkLst>
      <pc:sldChg chg="addSp delSp modSp mod">
        <pc:chgData name="Kenny Cheng-Fung" userId="be7fdb39-deda-4ba6-9d8c-b82afa2813e7" providerId="ADAL" clId="{8F2AB1EF-05BE-4EAC-AE08-E2F2BB8104A1}" dt="2024-02-22T23:50:13.962" v="1" actId="478"/>
        <pc:sldMkLst>
          <pc:docMk/>
          <pc:sldMk cId="1947692733" sldId="256"/>
        </pc:sldMkLst>
        <pc:picChg chg="add del mod">
          <ac:chgData name="Kenny Cheng-Fung" userId="be7fdb39-deda-4ba6-9d8c-b82afa2813e7" providerId="ADAL" clId="{8F2AB1EF-05BE-4EAC-AE08-E2F2BB8104A1}" dt="2024-02-22T23:50:13.962" v="1" actId="478"/>
          <ac:picMkLst>
            <pc:docMk/>
            <pc:sldMk cId="1947692733" sldId="256"/>
            <ac:picMk id="2" creationId="{6240BE6D-9A16-53E8-F1C9-05B3898C2DAE}"/>
          </ac:picMkLst>
        </pc:picChg>
      </pc:sldChg>
      <pc:sldChg chg="modSp mod">
        <pc:chgData name="Kenny Cheng-Fung" userId="be7fdb39-deda-4ba6-9d8c-b82afa2813e7" providerId="ADAL" clId="{8F2AB1EF-05BE-4EAC-AE08-E2F2BB8104A1}" dt="2024-02-23T00:37:09.625" v="410" actId="18131"/>
        <pc:sldMkLst>
          <pc:docMk/>
          <pc:sldMk cId="1325373587" sldId="259"/>
        </pc:sldMkLst>
        <pc:spChg chg="mod">
          <ac:chgData name="Kenny Cheng-Fung" userId="be7fdb39-deda-4ba6-9d8c-b82afa2813e7" providerId="ADAL" clId="{8F2AB1EF-05BE-4EAC-AE08-E2F2BB8104A1}" dt="2024-02-23T00:18:39.109" v="116" actId="20577"/>
          <ac:spMkLst>
            <pc:docMk/>
            <pc:sldMk cId="1325373587" sldId="259"/>
            <ac:spMk id="8" creationId="{103950CF-5BF2-4FB0-A36C-48C194F39E12}"/>
          </ac:spMkLst>
        </pc:spChg>
        <pc:spChg chg="mod">
          <ac:chgData name="Kenny Cheng-Fung" userId="be7fdb39-deda-4ba6-9d8c-b82afa2813e7" providerId="ADAL" clId="{8F2AB1EF-05BE-4EAC-AE08-E2F2BB8104A1}" dt="2024-02-22T23:54:05.765" v="44" actId="20577"/>
          <ac:spMkLst>
            <pc:docMk/>
            <pc:sldMk cId="1325373587" sldId="259"/>
            <ac:spMk id="10" creationId="{255FA470-23EB-4512-8FFB-28DDAB08B002}"/>
          </ac:spMkLst>
        </pc:spChg>
        <pc:spChg chg="mod">
          <ac:chgData name="Kenny Cheng-Fung" userId="be7fdb39-deda-4ba6-9d8c-b82afa2813e7" providerId="ADAL" clId="{8F2AB1EF-05BE-4EAC-AE08-E2F2BB8104A1}" dt="2024-02-23T00:28:12.719" v="400" actId="20577"/>
          <ac:spMkLst>
            <pc:docMk/>
            <pc:sldMk cId="1325373587" sldId="259"/>
            <ac:spMk id="37" creationId="{345A4B70-A0EA-A96A-4119-0857596AA211}"/>
          </ac:spMkLst>
        </pc:spChg>
        <pc:picChg chg="mod modCrop">
          <ac:chgData name="Kenny Cheng-Fung" userId="be7fdb39-deda-4ba6-9d8c-b82afa2813e7" providerId="ADAL" clId="{8F2AB1EF-05BE-4EAC-AE08-E2F2BB8104A1}" dt="2024-02-23T00:37:09.625" v="410" actId="18131"/>
          <ac:picMkLst>
            <pc:docMk/>
            <pc:sldMk cId="1325373587" sldId="259"/>
            <ac:picMk id="5" creationId="{A0280051-D7F1-4438-B815-F0FF4906D141}"/>
          </ac:picMkLst>
        </pc:picChg>
      </pc:sldChg>
      <pc:sldChg chg="modSp mod">
        <pc:chgData name="Kenny Cheng-Fung" userId="be7fdb39-deda-4ba6-9d8c-b82afa2813e7" providerId="ADAL" clId="{8F2AB1EF-05BE-4EAC-AE08-E2F2BB8104A1}" dt="2024-02-22T23:53:29.897" v="43" actId="20577"/>
        <pc:sldMkLst>
          <pc:docMk/>
          <pc:sldMk cId="1649098948" sldId="2462"/>
        </pc:sldMkLst>
        <pc:spChg chg="mod">
          <ac:chgData name="Kenny Cheng-Fung" userId="be7fdb39-deda-4ba6-9d8c-b82afa2813e7" providerId="ADAL" clId="{8F2AB1EF-05BE-4EAC-AE08-E2F2BB8104A1}" dt="2024-02-22T23:53:29.897" v="43" actId="20577"/>
          <ac:spMkLst>
            <pc:docMk/>
            <pc:sldMk cId="1649098948" sldId="2462"/>
            <ac:spMk id="6" creationId="{F3C89A40-EEAA-43AB-9A3A-B2CFDE450F1B}"/>
          </ac:spMkLst>
        </pc:spChg>
      </pc:sldChg>
      <pc:sldChg chg="modSp mod">
        <pc:chgData name="Kenny Cheng-Fung" userId="be7fdb39-deda-4ba6-9d8c-b82afa2813e7" providerId="ADAL" clId="{8F2AB1EF-05BE-4EAC-AE08-E2F2BB8104A1}" dt="2024-02-23T00:14:28.412" v="104" actId="14734"/>
        <pc:sldMkLst>
          <pc:docMk/>
          <pc:sldMk cId="3927008049" sldId="2470"/>
        </pc:sldMkLst>
        <pc:graphicFrameChg chg="modGraphic">
          <ac:chgData name="Kenny Cheng-Fung" userId="be7fdb39-deda-4ba6-9d8c-b82afa2813e7" providerId="ADAL" clId="{8F2AB1EF-05BE-4EAC-AE08-E2F2BB8104A1}" dt="2024-02-23T00:14:28.412" v="104" actId="14734"/>
          <ac:graphicFrameMkLst>
            <pc:docMk/>
            <pc:sldMk cId="3927008049" sldId="2470"/>
            <ac:graphicFrameMk id="6" creationId="{14B0D5E5-CF77-9FFB-E326-0CAA3D5C2B05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22/02/2024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22/02/2024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46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72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1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38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0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66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28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1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2344" y="3700222"/>
            <a:ext cx="5167313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156E-BE02-9BBA-0763-EE0EC22877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107" y="50241"/>
            <a:ext cx="11265694" cy="130454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900" y="4471988"/>
            <a:ext cx="5156200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1638300"/>
            <a:ext cx="5174975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3864355"/>
            <a:ext cx="5174975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5348AE-D0F6-8964-FB7A-612A611AD6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59827" y="4471988"/>
            <a:ext cx="5174974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B0BF-E38F-E2A3-143D-4B77377FE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073" y="40193"/>
            <a:ext cx="10281172" cy="131633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5BAD2EF-B428-1883-5F6B-BA8B3A18D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073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25B6479-6C48-F3A7-D96C-55AD3C9708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1789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52A27F04-C302-800F-5FE5-9B7FA2DBED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871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dots&#10;&#10;Description automatically generated">
            <a:extLst>
              <a:ext uri="{FF2B5EF4-FFF2-40B4-BE49-F238E27FC236}">
                <a16:creationId xmlns:a16="http://schemas.microsoft.com/office/drawing/2014/main" id="{A7778945-CDEB-9A7F-80F5-5A2906972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3893330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3893330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3893330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43956-0179-9E5B-FB3B-80EBC17A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EC39-F6DC-44AB-80D9-6EB78ED87829}" type="datetimeFigureOut">
              <a:rPr lang="en-US" smtClean="0"/>
              <a:t>22/02/2024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E2B3A-8184-B061-11A3-83BD7A1A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FA9FC-604A-6019-64CD-7A02E430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A5F11-A4F3-4C69-A281-46C1B8946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45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7826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35465"/>
            <a:ext cx="5012987" cy="2788704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012987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3727" y="1591703"/>
            <a:ext cx="11002962" cy="476464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4519" y="2205872"/>
            <a:ext cx="11002962" cy="368588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bIns="274320" anchor="b">
            <a:normAutofit/>
          </a:bodyPr>
          <a:lstStyle>
            <a:lvl1pPr marL="0" indent="0" algn="ctr">
              <a:buNone/>
              <a:defRPr sz="3200" cap="all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77" r:id="rId5"/>
    <p:sldLayoutId id="2147483685" r:id="rId6"/>
    <p:sldLayoutId id="2147483686" r:id="rId7"/>
    <p:sldLayoutId id="2147483666" r:id="rId8"/>
    <p:sldLayoutId id="2147483681" r:id="rId9"/>
    <p:sldLayoutId id="2147483683" r:id="rId10"/>
    <p:sldLayoutId id="2147483682" r:id="rId11"/>
    <p:sldLayoutId id="2147483684" r:id="rId12"/>
    <p:sldLayoutId id="2147483680" r:id="rId13"/>
    <p:sldLayoutId id="2147483687" r:id="rId14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nycacc.org/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060315"/>
            <a:ext cx="11490325" cy="2218959"/>
          </a:xfrm>
        </p:spPr>
        <p:txBody>
          <a:bodyPr/>
          <a:lstStyle/>
          <a:p>
            <a:r>
              <a:rPr lang="en-US" dirty="0"/>
              <a:t>PET-ME: A PET HEALTH MANAGEMENT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344" y="3700222"/>
            <a:ext cx="5167313" cy="603250"/>
          </a:xfrm>
        </p:spPr>
        <p:txBody>
          <a:bodyPr/>
          <a:lstStyle/>
          <a:p>
            <a:r>
              <a:rPr lang="en-US" dirty="0"/>
              <a:t>BY: KENNY CHENG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848311"/>
          </a:xfrm>
        </p:spPr>
        <p:txBody>
          <a:bodyPr/>
          <a:lstStyle/>
          <a:p>
            <a:r>
              <a:rPr lang="en-US" dirty="0"/>
              <a:t>COPYRIGHTS RESERVED</a:t>
            </a:r>
          </a:p>
        </p:txBody>
      </p:sp>
      <p:pic>
        <p:nvPicPr>
          <p:cNvPr id="4" name="Picture 3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C35A25A1-83A8-6DD5-C01D-C0386BB5F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8" y="48832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A3C0-3649-83CB-3194-FECCE583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4"/>
            <a:ext cx="4018722" cy="1781980"/>
          </a:xfrm>
        </p:spPr>
        <p:txBody>
          <a:bodyPr anchor="ctr"/>
          <a:lstStyle/>
          <a:p>
            <a:r>
              <a:rPr lang="en-US" dirty="0"/>
              <a:t>Meet the team</a:t>
            </a:r>
          </a:p>
        </p:txBody>
      </p:sp>
      <p:pic>
        <p:nvPicPr>
          <p:cNvPr id="22" name="Picture Placeholder 10" descr="portrait">
            <a:extLst>
              <a:ext uri="{FF2B5EF4-FFF2-40B4-BE49-F238E27FC236}">
                <a16:creationId xmlns:a16="http://schemas.microsoft.com/office/drawing/2014/main" id="{201D7EAB-E0CA-B7D7-AC1E-5F4E894CEA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>
          <a:xfrm>
            <a:off x="736600" y="365125"/>
            <a:ext cx="2997200" cy="1781979"/>
          </a:xfrm>
        </p:spPr>
      </p:pic>
      <p:pic>
        <p:nvPicPr>
          <p:cNvPr id="23" name="Picture Placeholder 40" descr="A person with her arms crossed">
            <a:extLst>
              <a:ext uri="{FF2B5EF4-FFF2-40B4-BE49-F238E27FC236}">
                <a16:creationId xmlns:a16="http://schemas.microsoft.com/office/drawing/2014/main" id="{7656B972-A24C-F8EF-8ECA-6DB50A47BD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97" r="97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24" name="Picture Placeholder 17" descr="portrait">
            <a:extLst>
              <a:ext uri="{FF2B5EF4-FFF2-40B4-BE49-F238E27FC236}">
                <a16:creationId xmlns:a16="http://schemas.microsoft.com/office/drawing/2014/main" id="{03E0C013-19D8-079B-5AD6-A6FFC9B69CA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5" name="Picture Placeholder 21" descr="portrait">
            <a:extLst>
              <a:ext uri="{FF2B5EF4-FFF2-40B4-BE49-F238E27FC236}">
                <a16:creationId xmlns:a16="http://schemas.microsoft.com/office/drawing/2014/main" id="{77A0075D-2D09-9BA4-EBD1-34BDFA33D9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>
          <a:xfrm>
            <a:off x="4051300" y="2422525"/>
            <a:ext cx="2997200" cy="1781979"/>
          </a:xfrm>
        </p:spPr>
      </p:pic>
      <p:pic>
        <p:nvPicPr>
          <p:cNvPr id="26" name="Picture Placeholder 23" descr="portrait">
            <a:extLst>
              <a:ext uri="{FF2B5EF4-FFF2-40B4-BE49-F238E27FC236}">
                <a16:creationId xmlns:a16="http://schemas.microsoft.com/office/drawing/2014/main" id="{C2D02BB2-51E0-FC70-3F2C-6476D408098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>
          <a:xfrm>
            <a:off x="736600" y="4479925"/>
            <a:ext cx="2997200" cy="1781979"/>
          </a:xfrm>
        </p:spPr>
      </p:pic>
      <p:pic>
        <p:nvPicPr>
          <p:cNvPr id="27" name="Picture Placeholder 44" descr="A person wearing glasses and a v-neck sweater">
            <a:extLst>
              <a:ext uri="{FF2B5EF4-FFF2-40B4-BE49-F238E27FC236}">
                <a16:creationId xmlns:a16="http://schemas.microsoft.com/office/drawing/2014/main" id="{4FFA31DB-EDF8-6873-F743-8B294D9EFF5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/>
          <a:srcRect l="97" r="97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65075E-6894-4BA6-F025-675ECEE11B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92278" y="2422525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/>
              <a:t>ana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8764A9-1A70-E58E-B166-C2AEEDBB0B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92278" y="3161514"/>
            <a:ext cx="1813685" cy="365125"/>
          </a:xfrm>
        </p:spPr>
        <p:txBody>
          <a:bodyPr/>
          <a:lstStyle/>
          <a:p>
            <a:r>
              <a:rPr lang="en-US" dirty="0"/>
              <a:t>ceo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CD3AB0-6145-D0C0-7F51-B6081B877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97315" y="2429338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/>
              <a:t>larissa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5AA2D7-6E2C-DC92-3150-93DCCE6B922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97315" y="3158271"/>
            <a:ext cx="1813685" cy="365125"/>
          </a:xfrm>
        </p:spPr>
        <p:txBody>
          <a:bodyPr/>
          <a:lstStyle/>
          <a:p>
            <a:r>
              <a:rPr lang="en-US" dirty="0"/>
              <a:t>cfo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8BB84C-B53A-BA23-45A6-44C450BB92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92278" y="3625282"/>
            <a:ext cx="1813685" cy="718013"/>
          </a:xfrm>
        </p:spPr>
        <p:txBody>
          <a:bodyPr>
            <a:normAutofit/>
          </a:bodyPr>
          <a:lstStyle/>
          <a:p>
            <a:r>
              <a:rPr lang="en-US" dirty="0"/>
              <a:t>Roman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1E5FA4-8179-E960-76E4-0B29FCF4CB5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92278" y="4354222"/>
            <a:ext cx="1813685" cy="365125"/>
          </a:xfrm>
        </p:spPr>
        <p:txBody>
          <a:bodyPr/>
          <a:lstStyle/>
          <a:p>
            <a:r>
              <a:rPr lang="en-US" dirty="0"/>
              <a:t>CTO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9888C3-D643-72B5-2ED8-D4DBAA8D02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997314" y="3604563"/>
            <a:ext cx="1813686" cy="718013"/>
          </a:xfrm>
        </p:spPr>
        <p:txBody>
          <a:bodyPr>
            <a:normAutofit/>
          </a:bodyPr>
          <a:lstStyle/>
          <a:p>
            <a:r>
              <a:rPr lang="en-US" dirty="0"/>
              <a:t>Federico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723B73-A7C9-79B9-3C80-A98609C9E6E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97314" y="4333500"/>
            <a:ext cx="1813686" cy="365125"/>
          </a:xfrm>
        </p:spPr>
        <p:txBody>
          <a:bodyPr/>
          <a:lstStyle/>
          <a:p>
            <a:r>
              <a:rPr lang="en-US" dirty="0"/>
              <a:t>CPO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602D19E-ACE0-4769-66A8-FD9665A76A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93957" y="4891306"/>
            <a:ext cx="1812006" cy="718013"/>
          </a:xfrm>
        </p:spPr>
        <p:txBody>
          <a:bodyPr>
            <a:normAutofit/>
          </a:bodyPr>
          <a:lstStyle/>
          <a:p>
            <a:r>
              <a:rPr lang="en-US" dirty="0"/>
              <a:t>ALEJANDRA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A78C90-09B9-4161-5314-1AD2D937DA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93957" y="5620243"/>
            <a:ext cx="1812006" cy="365125"/>
          </a:xfrm>
        </p:spPr>
        <p:txBody>
          <a:bodyPr/>
          <a:lstStyle/>
          <a:p>
            <a:r>
              <a:rPr lang="en-US" dirty="0"/>
              <a:t>CMO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80A00C5-EB13-895B-F379-2A6C6EAD71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98994" y="4888062"/>
            <a:ext cx="1812006" cy="718013"/>
          </a:xfrm>
        </p:spPr>
        <p:txBody>
          <a:bodyPr>
            <a:normAutofit/>
          </a:bodyPr>
          <a:lstStyle/>
          <a:p>
            <a:r>
              <a:rPr lang="en-US" dirty="0"/>
              <a:t>Jim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B1BBEC4-C256-13F3-27AE-A84EB13F9B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98994" y="5616999"/>
            <a:ext cx="1812006" cy="365125"/>
          </a:xfrm>
        </p:spPr>
        <p:txBody>
          <a:bodyPr/>
          <a:lstStyle/>
          <a:p>
            <a:r>
              <a:rPr lang="en-US" dirty="0"/>
              <a:t>coo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D034E-13BD-754C-140E-4D21A8DEB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F7759DB2-97B6-8CA6-8C5A-E1CBDF6676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3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35465"/>
            <a:ext cx="5012987" cy="2788704"/>
          </a:xfrm>
        </p:spPr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233" r="20233"/>
          <a:stretch/>
        </p:blipFill>
        <p:spPr>
          <a:xfrm>
            <a:off x="0" y="0"/>
            <a:ext cx="6096000" cy="68679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5012987" cy="365125"/>
          </a:xfrm>
        </p:spPr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12A111EF-CA09-03FB-9D71-FD05418BC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quarterly timeline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B0D5E5-CF77-9FFB-E326-0CAA3D5C2B0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282869283"/>
              </p:ext>
            </p:extLst>
          </p:nvPr>
        </p:nvGraphicFramePr>
        <p:xfrm>
          <a:off x="595313" y="2206625"/>
          <a:ext cx="11001372" cy="30175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50343">
                  <a:extLst>
                    <a:ext uri="{9D8B030D-6E8A-4147-A177-3AD203B41FA5}">
                      <a16:colId xmlns:a16="http://schemas.microsoft.com/office/drawing/2014/main" val="3359862490"/>
                    </a:ext>
                  </a:extLst>
                </a:gridCol>
                <a:gridCol w="2750343">
                  <a:extLst>
                    <a:ext uri="{9D8B030D-6E8A-4147-A177-3AD203B41FA5}">
                      <a16:colId xmlns:a16="http://schemas.microsoft.com/office/drawing/2014/main" val="2624201745"/>
                    </a:ext>
                  </a:extLst>
                </a:gridCol>
                <a:gridCol w="2750343">
                  <a:extLst>
                    <a:ext uri="{9D8B030D-6E8A-4147-A177-3AD203B41FA5}">
                      <a16:colId xmlns:a16="http://schemas.microsoft.com/office/drawing/2014/main" val="1255754619"/>
                    </a:ext>
                  </a:extLst>
                </a:gridCol>
                <a:gridCol w="2750343">
                  <a:extLst>
                    <a:ext uri="{9D8B030D-6E8A-4147-A177-3AD203B41FA5}">
                      <a16:colId xmlns:a16="http://schemas.microsoft.com/office/drawing/2014/main" val="205910161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baseline="0" dirty="0"/>
                        <a:t>Q4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79401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cap="all" spc="300" baseline="0" dirty="0"/>
                        <a:t>Jan    feb    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spc="300" baseline="0" dirty="0"/>
                        <a:t>Apr    may    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spc="300" baseline="0" dirty="0"/>
                        <a:t>Jul    aug    sept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all" spc="300" baseline="0" dirty="0"/>
                        <a:t>Oct    nov    dec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683024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7256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198A8609-45C3-10DE-F9F7-185E1B0F1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0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290A-F375-115E-9530-CF3A077F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07" y="50241"/>
            <a:ext cx="11265694" cy="1304544"/>
          </a:xfrm>
        </p:spPr>
        <p:txBody>
          <a:bodyPr/>
          <a:lstStyle/>
          <a:p>
            <a:r>
              <a:rPr lang="en-US" dirty="0"/>
              <a:t>Goals for Q2</a:t>
            </a:r>
          </a:p>
        </p:txBody>
      </p:sp>
      <p:pic>
        <p:nvPicPr>
          <p:cNvPr id="42" name="Picture Placeholder 14" descr="group professional photo">
            <a:extLst>
              <a:ext uri="{FF2B5EF4-FFF2-40B4-BE49-F238E27FC236}">
                <a16:creationId xmlns:a16="http://schemas.microsoft.com/office/drawing/2014/main" id="{D70FEC08-4BCA-6E25-5C43-FA094D2D98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322" b="22322"/>
          <a:stretch/>
        </p:blipFill>
        <p:spPr>
          <a:xfrm>
            <a:off x="469900" y="1638300"/>
            <a:ext cx="5156200" cy="1892300"/>
          </a:xfr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78BDB8C1-B738-9004-CF44-DC6FCDEF7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EMPLOYEE OPPORTUNITIES</a:t>
            </a:r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D76704C1-C5AA-B579-4382-BDCA04FD70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9900" y="4471988"/>
            <a:ext cx="5156200" cy="1997075"/>
          </a:xfrm>
        </p:spPr>
        <p:txBody>
          <a:bodyPr>
            <a:normAutofit/>
          </a:bodyPr>
          <a:lstStyle/>
          <a:p>
            <a:r>
              <a:rPr lang="en-US" dirty="0"/>
              <a:t>End of fiscal celebration on July 15th </a:t>
            </a:r>
          </a:p>
          <a:p>
            <a:r>
              <a:rPr lang="en-US" dirty="0"/>
              <a:t>Employee day of learning on August 14th </a:t>
            </a:r>
          </a:p>
          <a:p>
            <a:r>
              <a:rPr lang="en-US"/>
              <a:t>Employee yoga </a:t>
            </a:r>
            <a:r>
              <a:rPr lang="en-US" dirty="0"/>
              <a:t>on September 3rd </a:t>
            </a:r>
          </a:p>
          <a:p>
            <a:r>
              <a:rPr lang="en-US" dirty="0"/>
              <a:t>Seminar series begins September 10th </a:t>
            </a:r>
          </a:p>
          <a:p>
            <a:endParaRPr lang="en-US" dirty="0"/>
          </a:p>
        </p:txBody>
      </p:sp>
      <p:pic>
        <p:nvPicPr>
          <p:cNvPr id="43" name="Picture Placeholder 9" descr="close up of computer boards">
            <a:extLst>
              <a:ext uri="{FF2B5EF4-FFF2-40B4-BE49-F238E27FC236}">
                <a16:creationId xmlns:a16="http://schemas.microsoft.com/office/drawing/2014/main" id="{D1763283-445C-E9C6-35AC-C2BED9B0E3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110" b="15110"/>
          <a:stretch/>
        </p:blipFill>
        <p:spPr>
          <a:xfrm>
            <a:off x="6578601" y="1638300"/>
            <a:ext cx="5156200" cy="1892300"/>
          </a:xfrm>
        </p:spPr>
      </p:pic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DE69D22D-AA14-B9BC-00AF-F7033B207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BUSINESS PRIORITIES</a:t>
            </a:r>
          </a:p>
        </p:txBody>
      </p:sp>
      <p:sp>
        <p:nvSpPr>
          <p:cNvPr id="75" name="Content Placeholder 74">
            <a:extLst>
              <a:ext uri="{FF2B5EF4-FFF2-40B4-BE49-F238E27FC236}">
                <a16:creationId xmlns:a16="http://schemas.microsoft.com/office/drawing/2014/main" id="{5716F81A-CFA2-7B4A-85D6-06BBE61AC3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8601" y="4471988"/>
            <a:ext cx="5156200" cy="1997075"/>
          </a:xfrm>
        </p:spPr>
        <p:txBody>
          <a:bodyPr>
            <a:normAutofit/>
          </a:bodyPr>
          <a:lstStyle/>
          <a:p>
            <a:r>
              <a:rPr lang="en-US" dirty="0"/>
              <a:t>Increase customer satisfaction by 2%</a:t>
            </a:r>
          </a:p>
          <a:p>
            <a:r>
              <a:rPr lang="en-US" dirty="0"/>
              <a:t>Maintain growth</a:t>
            </a:r>
          </a:p>
          <a:p>
            <a:r>
              <a:rPr lang="en-US" dirty="0"/>
              <a:t>Initiative partnership with 3rd party organizations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8210C-A4DD-4E11-76A4-858443FD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D7C22478-C5D4-1F3B-204D-A28159695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6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6AD1CB-4D0C-E7D2-D5FD-A32BA91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73" y="40193"/>
            <a:ext cx="10281172" cy="1316334"/>
          </a:xfrm>
        </p:spPr>
        <p:txBody>
          <a:bodyPr/>
          <a:lstStyle/>
          <a:p>
            <a:r>
              <a:rPr lang="en-US" dirty="0"/>
              <a:t>Goals for q2 </a:t>
            </a:r>
          </a:p>
        </p:txBody>
      </p:sp>
      <p:pic>
        <p:nvPicPr>
          <p:cNvPr id="68" name="Picture Placeholder 13" descr="person staring at blueprints on a wall">
            <a:extLst>
              <a:ext uri="{FF2B5EF4-FFF2-40B4-BE49-F238E27FC236}">
                <a16:creationId xmlns:a16="http://schemas.microsoft.com/office/drawing/2014/main" id="{FCD301D4-9222-4E85-8155-E78C89D992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481" b="4481"/>
          <a:stretch/>
        </p:blipFill>
        <p:spPr>
          <a:xfrm>
            <a:off x="960438" y="1624013"/>
            <a:ext cx="3108325" cy="18923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04B58-9206-42AF-08EB-959C9A771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121" y="3676287"/>
            <a:ext cx="3108326" cy="865563"/>
          </a:xfrm>
        </p:spPr>
        <p:txBody>
          <a:bodyPr>
            <a:normAutofit/>
          </a:bodyPr>
          <a:lstStyle/>
          <a:p>
            <a:r>
              <a:rPr lang="en-US" dirty="0"/>
              <a:t>BUSINESS </a:t>
            </a:r>
            <a:br>
              <a:rPr lang="en-US" dirty="0"/>
            </a:br>
            <a:r>
              <a:rPr lang="en-US" dirty="0"/>
              <a:t>PRIORITIES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3F4C383-476C-4664-7C5F-A8511D9CF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0073" y="4578835"/>
            <a:ext cx="3108326" cy="1892300"/>
          </a:xfrm>
        </p:spPr>
        <p:txBody>
          <a:bodyPr/>
          <a:lstStyle/>
          <a:p>
            <a:r>
              <a:rPr lang="en-US" dirty="0"/>
              <a:t>Increase customer satisfaction by 2%</a:t>
            </a:r>
          </a:p>
          <a:p>
            <a:r>
              <a:rPr lang="en-US" dirty="0"/>
              <a:t>Maintain growth</a:t>
            </a:r>
          </a:p>
        </p:txBody>
      </p:sp>
      <p:pic>
        <p:nvPicPr>
          <p:cNvPr id="69" name="Picture Placeholder 15" descr="sticky notes on a clear dry erase board">
            <a:extLst>
              <a:ext uri="{FF2B5EF4-FFF2-40B4-BE49-F238E27FC236}">
                <a16:creationId xmlns:a16="http://schemas.microsoft.com/office/drawing/2014/main" id="{BFACC95D-59ED-6F46-E2B6-AE71C81877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481" b="4481"/>
          <a:stretch/>
        </p:blipFill>
        <p:spPr>
          <a:xfrm>
            <a:off x="4542155" y="1623219"/>
            <a:ext cx="3108325" cy="1892300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B3CCF17-1CB6-F288-9CD2-733D11A92C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41837" y="3676287"/>
            <a:ext cx="3108326" cy="865563"/>
          </a:xfrm>
        </p:spPr>
        <p:txBody>
          <a:bodyPr/>
          <a:lstStyle/>
          <a:p>
            <a:r>
              <a:rPr lang="en-US" dirty="0"/>
              <a:t>Added </a:t>
            </a:r>
            <a:br>
              <a:rPr lang="en-US" dirty="0"/>
            </a:br>
            <a:r>
              <a:rPr lang="en-US" dirty="0"/>
              <a:t>PRIORITIES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78F853F-CC14-8A16-349D-4C61B19221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31789" y="4578835"/>
            <a:ext cx="3108326" cy="1892300"/>
          </a:xfrm>
        </p:spPr>
        <p:txBody>
          <a:bodyPr/>
          <a:lstStyle/>
          <a:p>
            <a:r>
              <a:rPr lang="en-US" dirty="0"/>
              <a:t>Improve social media presence</a:t>
            </a:r>
          </a:p>
          <a:p>
            <a:r>
              <a:rPr lang="en-US" dirty="0"/>
              <a:t>Ensure the cost of development stays below budget</a:t>
            </a:r>
          </a:p>
        </p:txBody>
      </p:sp>
      <p:pic>
        <p:nvPicPr>
          <p:cNvPr id="70" name="Picture Placeholder 18" descr="group of people at a conference table">
            <a:extLst>
              <a:ext uri="{FF2B5EF4-FFF2-40B4-BE49-F238E27FC236}">
                <a16:creationId xmlns:a16="http://schemas.microsoft.com/office/drawing/2014/main" id="{AAA882D4-5936-4B4B-FE48-A37C58145E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481" b="4481"/>
          <a:stretch/>
        </p:blipFill>
        <p:spPr>
          <a:xfrm>
            <a:off x="8122920" y="1623219"/>
            <a:ext cx="3108325" cy="18923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7338A06-45D2-B9D4-A2D6-D953DF08A5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2919" y="3676287"/>
            <a:ext cx="3108326" cy="865563"/>
          </a:xfrm>
        </p:spPr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1E2D41B-3370-1A7B-9E87-732B27AB70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871" y="4578835"/>
            <a:ext cx="3108326" cy="1892300"/>
          </a:xfrm>
        </p:spPr>
        <p:txBody>
          <a:bodyPr/>
          <a:lstStyle/>
          <a:p>
            <a:r>
              <a:rPr lang="en-US" dirty="0"/>
              <a:t>Interns begin</a:t>
            </a:r>
          </a:p>
          <a:p>
            <a:r>
              <a:rPr lang="en-US" dirty="0"/>
              <a:t>Indoor rec leagues</a:t>
            </a:r>
          </a:p>
          <a:p>
            <a:r>
              <a:rPr lang="en-US" dirty="0"/>
              <a:t>Chess tournaments</a:t>
            </a:r>
          </a:p>
          <a:p>
            <a:r>
              <a:rPr lang="en-US" dirty="0"/>
              <a:t>Big Game watching party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09659-3764-6E0E-988E-F74930A2C6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013673BF-466F-7252-B520-02BBFADFC2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1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FAB1B-01FA-C5BE-C238-EFAE0FDF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0822"/>
            <a:ext cx="5897218" cy="13254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Placeholder 5" descr="person staring at blueprints on a brick wall">
            <a:extLst>
              <a:ext uri="{FF2B5EF4-FFF2-40B4-BE49-F238E27FC236}">
                <a16:creationId xmlns:a16="http://schemas.microsoft.com/office/drawing/2014/main" id="{16B5FFBF-FBCD-964C-AE2B-0356430853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73" r="23673"/>
          <a:stretch/>
        </p:blipFill>
        <p:spPr>
          <a:xfrm>
            <a:off x="0" y="0"/>
            <a:ext cx="5416550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E32CA-DAE8-773F-8DFA-472A42187E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8" y="1635323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OUR BUSINESS IS GOOD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954EE5-EA1D-815F-7000-A9ABB4018C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8" y="2101808"/>
            <a:ext cx="5897217" cy="554037"/>
          </a:xfrm>
        </p:spPr>
        <p:txBody>
          <a:bodyPr/>
          <a:lstStyle/>
          <a:p>
            <a:pPr lvl="0"/>
            <a:r>
              <a:rPr lang="en-US" noProof="0" dirty="0"/>
              <a:t>Profits are up in the last quarter by 3%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268F6-4D47-3217-43BC-93E563DFBB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5998" y="2824477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WE’RE GETTING OUR WORK DONE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BB8112-9ED6-EAED-1750-4F65E1D132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5998" y="3290962"/>
            <a:ext cx="5897217" cy="554037"/>
          </a:xfrm>
        </p:spPr>
        <p:txBody>
          <a:bodyPr/>
          <a:lstStyle/>
          <a:p>
            <a:pPr lvl="0"/>
            <a:r>
              <a:rPr lang="en-US" noProof="0" dirty="0"/>
              <a:t>We finished the consolidation project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B4E8B1-A3BD-0B77-362F-D1244837AE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998" y="4005037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WE’RE DELIVERING FOR OUR CUSTOMERS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1C4A41-5064-8EF3-BCE6-43258CB42C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5998" y="4471522"/>
            <a:ext cx="5897217" cy="554037"/>
          </a:xfrm>
        </p:spPr>
        <p:txBody>
          <a:bodyPr/>
          <a:lstStyle/>
          <a:p>
            <a:pPr lvl="0"/>
            <a:r>
              <a:rPr lang="en-US" noProof="0" dirty="0"/>
              <a:t>Customer satisfaction increased from 70 to 80%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D69A94-5BAB-A79D-F6D2-24CA574F8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5998" y="5194191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OUR CUSTOMERS KEEP COMING BACK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616E5C-DE4A-7D20-4E83-B0B8D8780A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5998" y="5660676"/>
            <a:ext cx="5897217" cy="554037"/>
          </a:xfrm>
        </p:spPr>
        <p:txBody>
          <a:bodyPr/>
          <a:lstStyle/>
          <a:p>
            <a:pPr lvl="0"/>
            <a:r>
              <a:rPr lang="en-US" noProof="0" dirty="0"/>
              <a:t>We increased customer retention by 4%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93EF5-ED6E-4A8C-6C5F-327F29B2F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4440D1B3-8936-DE9D-7CEB-0564FDEB2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5" y="1069675"/>
            <a:ext cx="11015612" cy="149932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81" name="Picture Placeholder 80" descr="Headshot Icon">
            <a:extLst>
              <a:ext uri="{FF2B5EF4-FFF2-40B4-BE49-F238E27FC236}">
                <a16:creationId xmlns:a16="http://schemas.microsoft.com/office/drawing/2014/main" id="{771D4BEA-C5CF-36DF-7AE9-464FA6599B6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54768" y="3105917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8812" y="3893330"/>
            <a:ext cx="3736664" cy="518795"/>
          </a:xfrm>
        </p:spPr>
        <p:txBody>
          <a:bodyPr/>
          <a:lstStyle/>
          <a:p>
            <a:r>
              <a:rPr lang="en-US" dirty="0"/>
              <a:t>VICTORIA LINDQVIST</a:t>
            </a:r>
          </a:p>
        </p:txBody>
      </p:sp>
      <p:pic>
        <p:nvPicPr>
          <p:cNvPr id="83" name="Picture Placeholder 82" descr="Phone Icon">
            <a:extLst>
              <a:ext uri="{FF2B5EF4-FFF2-40B4-BE49-F238E27FC236}">
                <a16:creationId xmlns:a16="http://schemas.microsoft.com/office/drawing/2014/main" id="{20ECAC80-D084-0482-0854-A98402CF0E4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42" b="542"/>
          <a:stretch/>
        </p:blipFill>
        <p:spPr>
          <a:xfrm>
            <a:off x="5730238" y="3105917"/>
            <a:ext cx="731520" cy="73152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41056" y="3893330"/>
            <a:ext cx="3736658" cy="518795"/>
          </a:xfrm>
        </p:spPr>
        <p:txBody>
          <a:bodyPr/>
          <a:lstStyle/>
          <a:p>
            <a:r>
              <a:rPr lang="en-US" dirty="0"/>
              <a:t>+1 (589) 555-0199</a:t>
            </a:r>
          </a:p>
        </p:txBody>
      </p:sp>
      <p:pic>
        <p:nvPicPr>
          <p:cNvPr id="85" name="Picture Placeholder 84" descr="Envelope Icon">
            <a:extLst>
              <a:ext uri="{FF2B5EF4-FFF2-40B4-BE49-F238E27FC236}">
                <a16:creationId xmlns:a16="http://schemas.microsoft.com/office/drawing/2014/main" id="{C43F558E-64AA-2F5D-01E3-6E208B387D6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705712" y="3105917"/>
            <a:ext cx="731520" cy="7315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6525" y="3893330"/>
            <a:ext cx="3736663" cy="518795"/>
          </a:xfrm>
        </p:spPr>
        <p:txBody>
          <a:bodyPr>
            <a:normAutofit/>
          </a:bodyPr>
          <a:lstStyle/>
          <a:p>
            <a:r>
              <a:rPr lang="en-US" dirty="0"/>
              <a:t>victoria@fabrikam.com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137992"/>
            <a:ext cx="5167313" cy="518795"/>
          </a:xfrm>
        </p:spPr>
        <p:txBody>
          <a:bodyPr/>
          <a:lstStyle/>
          <a:p>
            <a:r>
              <a:rPr lang="en-US" dirty="0"/>
              <a:t>WWW.FABRIKAM.COM</a:t>
            </a:r>
          </a:p>
        </p:txBody>
      </p:sp>
      <p:pic>
        <p:nvPicPr>
          <p:cNvPr id="2" name="Picture 1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B1001A06-9707-57F7-F10C-686202211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DC7A65B-C119-0B31-B6C1-FDAF0BAADB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1.3"/>
                </p14:media>
              </p:ext>
            </p:extLst>
          </p:nvPr>
        </p:nvPicPr>
        <p:blipFill rotWithShape="1">
          <a:blip r:embed="rId4"/>
          <a:srcRect l="1693" r="23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76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1"/>
    </mc:Choice>
    <mc:Fallback xmlns="">
      <p:transition spd="slow" advTm="6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20" y="136525"/>
            <a:ext cx="4846320" cy="169231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Smiling vet wearing white coat, with stethoscope around neck, talking to and stroking neck of seated dog on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094" r="6094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Why pet-me?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Technologies used</a:t>
            </a:r>
          </a:p>
          <a:p>
            <a:r>
              <a:rPr lang="en-US" dirty="0"/>
              <a:t>WHAT’S NEXT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6FF7369E-82B0-85BB-095C-BF8ACB03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4572"/>
            <a:ext cx="5897217" cy="1471703"/>
          </a:xfrm>
        </p:spPr>
        <p:txBody>
          <a:bodyPr/>
          <a:lstStyle/>
          <a:p>
            <a:r>
              <a:rPr lang="en-US" dirty="0"/>
              <a:t>Why pet-me?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5826" r="26848"/>
          <a:stretch/>
        </p:blipFill>
        <p:spPr>
          <a:xfrm>
            <a:off x="0" y="0"/>
            <a:ext cx="541655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395" y="1546138"/>
            <a:ext cx="4023360" cy="4648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2782674"/>
            <a:ext cx="4122755" cy="2693678"/>
          </a:xfrm>
        </p:spPr>
        <p:txBody>
          <a:bodyPr/>
          <a:lstStyle/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Volunteer at the NYC’s Animal Shelter since 2018 – </a:t>
            </a:r>
            <a:r>
              <a:rPr lang="en-US" b="1" dirty="0">
                <a:hlinkClick r:id="rId6"/>
              </a:rPr>
              <a:t>www.nycacc.org</a:t>
            </a:r>
            <a:r>
              <a:rPr lang="en-US" b="1" dirty="0"/>
              <a:t> 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Animal Handler at the Mobile Vaccination Clinics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Some pet owners would forget their pet’s booster shots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Others do not know the benefits and effectiveness of vaccines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5F1AF68C-E65A-2D5F-7372-FCD614339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99941B4-BBBA-C357-6B72-649A1C6DE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2626" y="1620260"/>
            <a:ext cx="9439373" cy="51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5"/>
    </mc:Choice>
    <mc:Fallback xmlns="">
      <p:transition spd="slow" advTm="6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A171905F-8892-1E0E-8398-ACA8876D41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3129" y="506103"/>
            <a:ext cx="8355291" cy="4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7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31"/>
    </mc:Choice>
    <mc:Fallback>
      <p:transition spd="slow" advTm="17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35465"/>
            <a:ext cx="5251450" cy="278870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from last year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525145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8D35B17A-8263-E2A7-1474-06DCB4F7D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Growth by sector table</a:t>
            </a:r>
          </a:p>
        </p:txBody>
      </p:sp>
      <p:graphicFrame>
        <p:nvGraphicFramePr>
          <p:cNvPr id="5" name="Table 2" descr="Table Goes Here">
            <a:extLst>
              <a:ext uri="{FF2B5EF4-FFF2-40B4-BE49-F238E27FC236}">
                <a16:creationId xmlns:a16="http://schemas.microsoft.com/office/drawing/2014/main" id="{F38F91FB-F94E-6A49-A43E-D4AA13566207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564037445"/>
              </p:ext>
            </p:extLst>
          </p:nvPr>
        </p:nvGraphicFramePr>
        <p:xfrm>
          <a:off x="595313" y="2206625"/>
          <a:ext cx="11001375" cy="2775993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Q1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Q2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Q3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Q4</a:t>
                      </a:r>
                      <a:endParaRPr lang="en-US" sz="18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8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8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800" spc="3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marL="1828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B629C15E-F267-D00F-AA78-010F77D3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9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dirty="0"/>
              <a:t>A SATISFIED CUTOMER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69719"/>
            <a:ext cx="9234488" cy="2651443"/>
          </a:xfrm>
        </p:spPr>
        <p:txBody>
          <a:bodyPr/>
          <a:lstStyle/>
          <a:p>
            <a:r>
              <a:rPr lang="en-US" dirty="0"/>
              <a:t>FABRIKAM WAS GREAT TO WORK WITH. LARISSA WAS MY REPRESENTATIVE AND SHE ANTICIPATED MY NEEDS AND WORKED DILIGENTLY TO FIX MY ISSUE.</a:t>
            </a:r>
          </a:p>
        </p:txBody>
      </p:sp>
      <p:pic>
        <p:nvPicPr>
          <p:cNvPr id="3" name="Picture 2" descr="A qr code with a blue and black logo&#10;&#10;Description automatically generated">
            <a:extLst>
              <a:ext uri="{FF2B5EF4-FFF2-40B4-BE49-F238E27FC236}">
                <a16:creationId xmlns:a16="http://schemas.microsoft.com/office/drawing/2014/main" id="{AEDE7033-D4F6-F497-55D0-34AB3BB63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620" y="5877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5" id="{74D298B5-FAE9-4D91-8AD3-354AA238A8E7}" vid="{0D6DFA8C-0A0F-4951-8DB6-6C087E189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6116A8-BE46-4D3A-804C-09C6ADBA2E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DF8656-0242-4B63-8FCA-04D06A7F29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074DCF7-C5F7-4553-B05A-90B884BF2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418</Words>
  <Application>Microsoft Office PowerPoint</Application>
  <PresentationFormat>Widescreen</PresentationFormat>
  <Paragraphs>128</Paragraphs>
  <Slides>16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Custom</vt:lpstr>
      <vt:lpstr>PET-ME: A PET HEALTH MANAGEMENT SYSTEM</vt:lpstr>
      <vt:lpstr>PowerPoint Presentation</vt:lpstr>
      <vt:lpstr>Agenda</vt:lpstr>
      <vt:lpstr>Why pet-me?</vt:lpstr>
      <vt:lpstr>PowerPoint Presentation</vt:lpstr>
      <vt:lpstr>PowerPoint Presentation</vt:lpstr>
      <vt:lpstr>Results from last year</vt:lpstr>
      <vt:lpstr>Growth by sector table</vt:lpstr>
      <vt:lpstr>A SATISFIED CUTOMER</vt:lpstr>
      <vt:lpstr>Meet the team</vt:lpstr>
      <vt:lpstr>What’s next</vt:lpstr>
      <vt:lpstr>quarterly timeline</vt:lpstr>
      <vt:lpstr>Goals for Q2</vt:lpstr>
      <vt:lpstr>Goals for q2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Kenny Cheng-Fung</dc:creator>
  <cp:lastModifiedBy>Kenny Cheng-Fung</cp:lastModifiedBy>
  <cp:revision>1</cp:revision>
  <dcterms:created xsi:type="dcterms:W3CDTF">2023-09-14T19:54:33Z</dcterms:created>
  <dcterms:modified xsi:type="dcterms:W3CDTF">2024-02-23T00:37:18Z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